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65" r:id="rId3"/>
    <p:sldId id="257" r:id="rId4"/>
    <p:sldId id="264" r:id="rId5"/>
    <p:sldId id="270" r:id="rId6"/>
    <p:sldId id="261" r:id="rId7"/>
    <p:sldId id="262" r:id="rId8"/>
    <p:sldId id="263" r:id="rId9"/>
    <p:sldId id="258" r:id="rId10"/>
    <p:sldId id="272" r:id="rId11"/>
    <p:sldId id="266" r:id="rId12"/>
    <p:sldId id="267" r:id="rId13"/>
    <p:sldId id="268" r:id="rId14"/>
    <p:sldId id="269" r:id="rId15"/>
    <p:sldId id="259" r:id="rId16"/>
    <p:sldId id="260" r:id="rId17"/>
    <p:sldId id="274" r:id="rId18"/>
    <p:sldId id="275" r:id="rId19"/>
    <p:sldId id="273" r:id="rId20"/>
    <p:sldId id="271" r:id="rId21"/>
    <p:sldId id="278" r:id="rId22"/>
    <p:sldId id="276" r:id="rId23"/>
    <p:sldId id="277"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1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AF93F1-406F-431E-99A6-36AC21CCA992}" type="datetimeFigureOut">
              <a:rPr lang="en-US" smtClean="0"/>
              <a:t>5/6/2020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AB6A48-424E-47C3-8623-84BC93F31F5D}" type="slidenum">
              <a:rPr lang="en-US" smtClean="0"/>
              <a:t>‹#›</a:t>
            </a:fld>
            <a:endParaRPr lang="en-US"/>
          </a:p>
        </p:txBody>
      </p:sp>
    </p:spTree>
    <p:extLst>
      <p:ext uri="{BB962C8B-B14F-4D97-AF65-F5344CB8AC3E}">
        <p14:creationId xmlns:p14="http://schemas.microsoft.com/office/powerpoint/2010/main" val="3927887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yale.edu/ynhti/curriculum/units/2000/7/00.07.05.x.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Ethical Problems Surrounding Surrogate Motherhood</a:t>
            </a:r>
            <a:r>
              <a:rPr lang="en-US" sz="1200" b="1"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By</a:t>
            </a:r>
            <a:r>
              <a:rPr lang="en-US" sz="1200" b="0" i="0" kern="1200" baseline="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Grayce</a:t>
            </a:r>
            <a:r>
              <a:rPr lang="en-US" sz="1200" b="0" i="0" kern="1200" dirty="0" smtClean="0">
                <a:solidFill>
                  <a:schemeClr val="tx1"/>
                </a:solidFill>
                <a:latin typeface="+mn-lt"/>
                <a:ea typeface="+mn-ea"/>
                <a:cs typeface="+mn-cs"/>
              </a:rPr>
              <a:t> P. </a:t>
            </a:r>
            <a:r>
              <a:rPr lang="en-US" sz="1200" b="0" i="0" kern="1200" smtClean="0">
                <a:solidFill>
                  <a:schemeClr val="tx1"/>
                </a:solidFill>
                <a:latin typeface="+mn-lt"/>
                <a:ea typeface="+mn-ea"/>
                <a:cs typeface="+mn-cs"/>
              </a:rPr>
              <a:t>Storey </a:t>
            </a:r>
            <a:r>
              <a:rPr lang="en-US" smtClean="0">
                <a:hlinkClick r:id="rId3"/>
              </a:rPr>
              <a:t>http://www.yale.edu/ynhti/curriculum/units/2000/7/00.07.05.x.html</a:t>
            </a:r>
            <a:endParaRPr lang="en-US"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6AB6A48-424E-47C3-8623-84BC93F31F5D}" type="slidenum">
              <a:rPr lang="en-US" smtClean="0"/>
              <a:t>4</a:t>
            </a:fld>
            <a:endParaRPr lang="en-US"/>
          </a:p>
        </p:txBody>
      </p:sp>
    </p:spTree>
    <p:extLst>
      <p:ext uri="{BB962C8B-B14F-4D97-AF65-F5344CB8AC3E}">
        <p14:creationId xmlns:p14="http://schemas.microsoft.com/office/powerpoint/2010/main" val="415408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5/6/2020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5/6/2020</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5/6/2020</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5/6/2020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5/6/2020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b="1" dirty="0" smtClean="0"/>
              <a:t>Pro Surrogacy Debate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305800" cy="5486400"/>
          </a:xfrm>
        </p:spPr>
        <p:txBody>
          <a:bodyPr>
            <a:normAutofit fontScale="77500" lnSpcReduction="20000"/>
          </a:bodyPr>
          <a:lstStyle/>
          <a:p>
            <a:pPr marL="0" indent="0" algn="just" fontAlgn="base">
              <a:buNone/>
            </a:pPr>
            <a:r>
              <a:rPr lang="en-US" dirty="0" smtClean="0"/>
              <a:t>The following conditions must be fulfilled before we can offer you surrogacy as a treatment option:</a:t>
            </a:r>
          </a:p>
          <a:p>
            <a:pPr marL="0" indent="0" algn="just" fontAlgn="base">
              <a:buNone/>
            </a:pPr>
            <a:endParaRPr lang="en-US" dirty="0" smtClean="0"/>
          </a:p>
          <a:p>
            <a:pPr lvl="0" algn="just" fontAlgn="base"/>
            <a:r>
              <a:rPr lang="en-US" dirty="0" smtClean="0"/>
              <a:t>The intending parent has a defined medical disorder that makes it impossible or unacceptably dangerous to carry a baby in her uterus.</a:t>
            </a:r>
          </a:p>
          <a:p>
            <a:pPr lvl="0" algn="just" fontAlgn="base"/>
            <a:r>
              <a:rPr lang="en-US" dirty="0" smtClean="0"/>
              <a:t>The surrogate is older than 25, and younger than the age of natural menopause (52 years of age). This may be increased slightly to 55 in the unique situation of a surrogate who is the mother or mother-in-law of the intending parent.</a:t>
            </a:r>
          </a:p>
          <a:p>
            <a:pPr lvl="0" algn="just" fontAlgn="base"/>
            <a:r>
              <a:rPr lang="en-US" dirty="0" smtClean="0"/>
              <a:t>The surrogate must have already given birth to a healthy child of her own.</a:t>
            </a:r>
          </a:p>
          <a:p>
            <a:pPr lvl="0" algn="just" fontAlgn="base"/>
            <a:r>
              <a:rPr lang="en-US" dirty="0" smtClean="0"/>
              <a:t>The surrogate does not have a past history of pregnancy-related illnesses or complications.</a:t>
            </a:r>
          </a:p>
          <a:p>
            <a:pPr lvl="0" algn="just" fontAlgn="base"/>
            <a:r>
              <a:rPr lang="en-US" dirty="0" smtClean="0"/>
              <a:t>The surrogate has had an established relationship with the intending parents for at least two years by the time of the </a:t>
            </a:r>
            <a:r>
              <a:rPr lang="en-US" b="1" i="1" dirty="0" smtClean="0"/>
              <a:t>embryo transfer</a:t>
            </a:r>
            <a:r>
              <a:rPr lang="en-US" dirty="0" smtClean="0"/>
              <a:t>.</a:t>
            </a:r>
          </a:p>
          <a:p>
            <a:pPr lvl="0" algn="just" fontAlgn="base"/>
            <a:r>
              <a:rPr lang="en-US" dirty="0" smtClean="0"/>
              <a:t>Neither the surrogate or intending parents suffer from a significant psychiatric disorder that would impair decision-making or the care of the child.</a:t>
            </a:r>
          </a:p>
          <a:p>
            <a:pPr algn="just"/>
            <a:endParaRPr lang="en-US" dirty="0"/>
          </a:p>
        </p:txBody>
      </p:sp>
      <p:sp>
        <p:nvSpPr>
          <p:cNvPr id="3" name="Title 2"/>
          <p:cNvSpPr>
            <a:spLocks noGrp="1"/>
          </p:cNvSpPr>
          <p:nvPr>
            <p:ph type="title"/>
          </p:nvPr>
        </p:nvSpPr>
        <p:spPr>
          <a:xfrm>
            <a:off x="457200" y="152400"/>
            <a:ext cx="8229600" cy="838200"/>
          </a:xfrm>
        </p:spPr>
        <p:txBody>
          <a:bodyPr>
            <a:normAutofit/>
          </a:bodyPr>
          <a:lstStyle/>
          <a:p>
            <a:r>
              <a:rPr lang="en-US" b="1" dirty="0" smtClean="0"/>
              <a:t>When can a surrogacy take place?</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382000" cy="4953000"/>
          </a:xfrm>
        </p:spPr>
        <p:txBody>
          <a:bodyPr>
            <a:normAutofit lnSpcReduction="10000"/>
          </a:bodyPr>
          <a:lstStyle/>
          <a:p>
            <a:pPr algn="just"/>
            <a:r>
              <a:rPr lang="en-US" dirty="0" smtClean="0"/>
              <a:t>It is advantageous to be well informed of your rights before deciding to become a surrogate. Therefore, seeking legal counsel is a necessity. </a:t>
            </a:r>
          </a:p>
          <a:p>
            <a:pPr algn="just"/>
            <a:r>
              <a:rPr lang="en-US" dirty="0" smtClean="0"/>
              <a:t>The lawyer will assist the surrogate in defining her right, prior to signing any document. </a:t>
            </a:r>
          </a:p>
          <a:p>
            <a:pPr algn="just"/>
            <a:r>
              <a:rPr lang="en-US" dirty="0" smtClean="0"/>
              <a:t>It is important for the surrogate to be knowledgeable of her rights as well as the rights of the infertile couple.</a:t>
            </a:r>
          </a:p>
          <a:p>
            <a:pPr algn="just"/>
            <a:r>
              <a:rPr lang="en-US" dirty="0" smtClean="0"/>
              <a:t> Once the contract is agreed upon and signed, a lot of the surrogate’s privacy is done away with. </a:t>
            </a:r>
          </a:p>
          <a:p>
            <a:pPr algn="just"/>
            <a:r>
              <a:rPr lang="en-US" dirty="0" smtClean="0"/>
              <a:t>The infertile mother is privileged to accompany the surrogate to her medical appointments and be present when certain examinations are conducted.</a:t>
            </a:r>
          </a:p>
          <a:p>
            <a:endParaRPr lang="en-US" dirty="0"/>
          </a:p>
        </p:txBody>
      </p:sp>
      <p:sp>
        <p:nvSpPr>
          <p:cNvPr id="3" name="Title 2"/>
          <p:cNvSpPr>
            <a:spLocks noGrp="1"/>
          </p:cNvSpPr>
          <p:nvPr>
            <p:ph type="title"/>
          </p:nvPr>
        </p:nvSpPr>
        <p:spPr>
          <a:xfrm>
            <a:off x="457200" y="152400"/>
            <a:ext cx="8229600" cy="1066800"/>
          </a:xfrm>
        </p:spPr>
        <p:txBody>
          <a:bodyPr>
            <a:normAutofit/>
          </a:bodyPr>
          <a:lstStyle/>
          <a:p>
            <a:r>
              <a:rPr lang="en-US" b="1" dirty="0" smtClean="0"/>
              <a:t>THE SURROGATE AND THE LAW</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buNone/>
            </a:pPr>
            <a:r>
              <a:rPr lang="en-US" dirty="0" smtClean="0"/>
              <a:t>Some issues arising out of gestational compensation are:</a:t>
            </a:r>
          </a:p>
          <a:p>
            <a:pPr algn="just"/>
            <a:r>
              <a:rPr lang="en-US" dirty="0" smtClean="0"/>
              <a:t>The pregnancy was deliberate and consciously arranged (after being advised by lawyer)</a:t>
            </a:r>
          </a:p>
          <a:p>
            <a:pPr algn="just"/>
            <a:r>
              <a:rPr lang="en-US" dirty="0" smtClean="0"/>
              <a:t>Legal matters were agreed upon by all parties (as advised by lawyer)</a:t>
            </a:r>
          </a:p>
          <a:p>
            <a:pPr algn="just"/>
            <a:r>
              <a:rPr lang="en-US" dirty="0" smtClean="0"/>
              <a:t>Surrogate has no genetic ties</a:t>
            </a:r>
          </a:p>
          <a:p>
            <a:pPr marL="0" indent="0" algn="just">
              <a:buNone/>
            </a:pPr>
            <a:r>
              <a:rPr lang="en-US" dirty="0" smtClean="0"/>
              <a:t>In the state where the child is to be born (if the surrogate just happens to be passing through) has a sufficient connection and has to issue the birth certificate. </a:t>
            </a:r>
          </a:p>
          <a:p>
            <a:pPr marL="0" indent="0" algn="just">
              <a:buNone/>
            </a:pPr>
            <a:r>
              <a:rPr lang="en-US" dirty="0" smtClean="0"/>
              <a:t>It is also a legal matter as to whose names are listed on the birth certificate.</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305800" cy="5638800"/>
          </a:xfrm>
        </p:spPr>
        <p:txBody>
          <a:bodyPr>
            <a:normAutofit/>
          </a:bodyPr>
          <a:lstStyle/>
          <a:p>
            <a:pPr marL="0" indent="0" algn="just">
              <a:buNone/>
            </a:pPr>
            <a:r>
              <a:rPr lang="en-US" dirty="0" smtClean="0"/>
              <a:t>It is a requirement of some states that a contract be drawn up among the parties involved in birthing arrangement. All points in the contract should be carefully and fully explored. Parties that should be present are:</a:t>
            </a:r>
          </a:p>
          <a:p>
            <a:pPr algn="just"/>
            <a:r>
              <a:rPr lang="en-US" dirty="0" smtClean="0"/>
              <a:t>- The surrogate (spouse/significant other)</a:t>
            </a:r>
          </a:p>
          <a:p>
            <a:pPr algn="just"/>
            <a:r>
              <a:rPr lang="en-US" dirty="0" smtClean="0"/>
              <a:t>- The infertile couple</a:t>
            </a:r>
          </a:p>
          <a:p>
            <a:pPr algn="just"/>
            <a:r>
              <a:rPr lang="en-US" dirty="0" smtClean="0"/>
              <a:t>- Legal counsel</a:t>
            </a:r>
          </a:p>
          <a:p>
            <a:pPr marL="0" indent="0" algn="just">
              <a:buNone/>
            </a:pPr>
            <a:r>
              <a:rPr lang="en-US" dirty="0" smtClean="0"/>
              <a:t>In order to avoid disputes, most infertility clinics require a contract. </a:t>
            </a:r>
          </a:p>
          <a:p>
            <a:pPr marL="0" indent="0" algn="just">
              <a:buNone/>
            </a:pPr>
            <a:r>
              <a:rPr lang="en-US" dirty="0" smtClean="0"/>
              <a:t>Legal counsel is recommended in order that all involved, to ensure that local laws are kept in compliance.</a:t>
            </a:r>
          </a:p>
          <a:p>
            <a:endParaRPr lang="en-US" dirty="0"/>
          </a:p>
        </p:txBody>
      </p:sp>
      <p:sp>
        <p:nvSpPr>
          <p:cNvPr id="3" name="Title 2"/>
          <p:cNvSpPr>
            <a:spLocks noGrp="1"/>
          </p:cNvSpPr>
          <p:nvPr>
            <p:ph type="title"/>
          </p:nvPr>
        </p:nvSpPr>
        <p:spPr>
          <a:xfrm>
            <a:off x="457200" y="152400"/>
            <a:ext cx="8229600" cy="990600"/>
          </a:xfrm>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6324600"/>
          </a:xfrm>
        </p:spPr>
        <p:txBody>
          <a:bodyPr>
            <a:normAutofit fontScale="85000" lnSpcReduction="10000"/>
          </a:bodyPr>
          <a:lstStyle/>
          <a:p>
            <a:pPr marL="0" indent="0" algn="just">
              <a:buNone/>
            </a:pPr>
            <a:r>
              <a:rPr lang="en-US" dirty="0" smtClean="0"/>
              <a:t>A possible checklist for the surrogate and the intending couple to explore with their attorneys are:</a:t>
            </a:r>
          </a:p>
          <a:p>
            <a:pPr algn="just"/>
            <a:r>
              <a:rPr lang="en-US" dirty="0" smtClean="0"/>
              <a:t>a) The infertile couple (intrusting their </a:t>
            </a:r>
            <a:r>
              <a:rPr lang="en-US" dirty="0" err="1" smtClean="0"/>
              <a:t>child�s</a:t>
            </a:r>
            <a:r>
              <a:rPr lang="en-US" dirty="0" smtClean="0"/>
              <a:t> care and nurturing to another and surrendering of child)</a:t>
            </a:r>
          </a:p>
          <a:p>
            <a:pPr algn="just"/>
            <a:r>
              <a:rPr lang="en-US" dirty="0" smtClean="0"/>
              <a:t>b) Surrogate (forfeit her privacy) i.e. Roe vs. Wade </a:t>
            </a:r>
            <a:r>
              <a:rPr lang="en-US" dirty="0" err="1" smtClean="0"/>
              <a:t>issue�the</a:t>
            </a:r>
            <a:r>
              <a:rPr lang="en-US" dirty="0" smtClean="0"/>
              <a:t> U.S. Supreme Court Fundamental Rights of Privacy. The issue includes a woman’s ability to control her reproductive freedom hence her pregnancy</a:t>
            </a:r>
          </a:p>
          <a:p>
            <a:pPr algn="just"/>
            <a:r>
              <a:rPr lang="en-US" dirty="0" smtClean="0"/>
              <a:t>c) Surrogate’s spouse or significant other must agree to sexual abstinence at certain times; must submit to medical examination</a:t>
            </a:r>
          </a:p>
          <a:p>
            <a:pPr algn="just"/>
            <a:r>
              <a:rPr lang="en-US" dirty="0" smtClean="0"/>
              <a:t>d) Infertility physician � if insurance is not assessable the infertile couple will assume all costs</a:t>
            </a:r>
          </a:p>
          <a:p>
            <a:pPr algn="just"/>
            <a:r>
              <a:rPr lang="en-US" dirty="0" smtClean="0"/>
              <a:t>e) Psychiatrist/Psychologist/Counselor � assists in surrendering the child to the infertile couple and counseling</a:t>
            </a:r>
          </a:p>
          <a:p>
            <a:pPr algn="just"/>
            <a:r>
              <a:rPr lang="en-US" dirty="0" smtClean="0"/>
              <a:t>f) Birthing hospital � provide birth certificate information</a:t>
            </a:r>
          </a:p>
          <a:p>
            <a:pPr algn="just"/>
            <a:r>
              <a:rPr lang="en-US" dirty="0" smtClean="0"/>
              <a:t>g) If a contract is not required, they are certainly essential to protect all parties involved in keeping their transactions legal</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a:bodyPr>
          <a:lstStyle/>
          <a:p>
            <a:pPr marL="274320" lvl="1" algn="just">
              <a:spcBef>
                <a:spcPts val="600"/>
              </a:spcBef>
              <a:buClr>
                <a:schemeClr val="accent2"/>
              </a:buClr>
            </a:pPr>
            <a:r>
              <a:rPr lang="en-US" b="1" dirty="0" smtClean="0"/>
              <a:t>Surrogacy is desirable for many people whose health issues make pregnancy difficult or impossible.</a:t>
            </a:r>
          </a:p>
          <a:p>
            <a:pPr marL="274320" lvl="1" algn="just">
              <a:spcBef>
                <a:spcPts val="600"/>
              </a:spcBef>
              <a:buClr>
                <a:schemeClr val="accent2"/>
              </a:buClr>
            </a:pPr>
            <a:r>
              <a:rPr lang="en-US" b="1" dirty="0" smtClean="0"/>
              <a:t>Aging, inherited diseases and harmful environmental impacts can influence fertility. </a:t>
            </a:r>
          </a:p>
          <a:p>
            <a:pPr marL="274320" lvl="1" algn="just">
              <a:spcBef>
                <a:spcPts val="600"/>
              </a:spcBef>
              <a:buClr>
                <a:schemeClr val="accent2"/>
              </a:buClr>
            </a:pPr>
            <a:r>
              <a:rPr lang="en-US" b="1" dirty="0" smtClean="0"/>
              <a:t>Some women have medical issues that will mean a difficult or risky pregnancy. </a:t>
            </a:r>
          </a:p>
          <a:p>
            <a:pPr marL="274320" lvl="1" algn="just">
              <a:spcBef>
                <a:spcPts val="600"/>
              </a:spcBef>
              <a:buClr>
                <a:schemeClr val="accent2"/>
              </a:buClr>
            </a:pPr>
            <a:r>
              <a:rPr lang="en-US" b="1" dirty="0" smtClean="0"/>
              <a:t>Occasionally close relatives, such as mothers or sisters, become surrogate mothers if the pregnancy of a family member is unbearable or impossible. This is called charitable surrogacy. </a:t>
            </a:r>
          </a:p>
          <a:p>
            <a:pPr marL="274320" lvl="1" algn="just">
              <a:spcBef>
                <a:spcPts val="600"/>
              </a:spcBef>
              <a:buClr>
                <a:schemeClr val="accent2"/>
              </a:buClr>
            </a:pPr>
            <a:r>
              <a:rPr lang="en-US" b="1" dirty="0" smtClean="0"/>
              <a:t>More often, however, couples have to look for surrogate mothers through agencies or on their own.</a:t>
            </a:r>
          </a:p>
          <a:p>
            <a:endParaRPr lang="en-US" dirty="0"/>
          </a:p>
        </p:txBody>
      </p:sp>
      <p:sp>
        <p:nvSpPr>
          <p:cNvPr id="3" name="Title 2"/>
          <p:cNvSpPr>
            <a:spLocks noGrp="1"/>
          </p:cNvSpPr>
          <p:nvPr>
            <p:ph type="title"/>
          </p:nvPr>
        </p:nvSpPr>
        <p:spPr>
          <a:xfrm>
            <a:off x="304800" y="228600"/>
            <a:ext cx="8610600" cy="1219200"/>
          </a:xfrm>
        </p:spPr>
        <p:txBody>
          <a:bodyPr>
            <a:noAutofit/>
          </a:bodyPr>
          <a:lstStyle/>
          <a:p>
            <a:r>
              <a:rPr lang="en-US" sz="4000" b="1" dirty="0" smtClean="0"/>
              <a:t>Surrogacy Benefits for Those Having Health Problems</a:t>
            </a:r>
            <a:endParaRPr lang="en-US" sz="4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305800" cy="5486400"/>
          </a:xfrm>
        </p:spPr>
        <p:txBody>
          <a:bodyPr>
            <a:normAutofit fontScale="92500" lnSpcReduction="20000"/>
          </a:bodyPr>
          <a:lstStyle/>
          <a:p>
            <a:pPr marL="274320" lvl="1" algn="just">
              <a:spcBef>
                <a:spcPts val="600"/>
              </a:spcBef>
              <a:buClr>
                <a:schemeClr val="accent2"/>
              </a:buClr>
            </a:pPr>
            <a:r>
              <a:rPr lang="en-US" sz="2800" b="1" dirty="0" smtClean="0"/>
              <a:t>Surrogacy can help gay couples become parents. </a:t>
            </a:r>
          </a:p>
          <a:p>
            <a:pPr marL="274320" lvl="1" algn="just">
              <a:spcBef>
                <a:spcPts val="600"/>
              </a:spcBef>
              <a:buClr>
                <a:schemeClr val="accent2"/>
              </a:buClr>
            </a:pPr>
            <a:r>
              <a:rPr lang="en-US" sz="2800" b="1" dirty="0" smtClean="0"/>
              <a:t>For example, Sir Elton John and his spouse David Furnish became parents in December 2010, after finding a surrogate mother  in California to bear their baby. </a:t>
            </a:r>
          </a:p>
          <a:p>
            <a:pPr marL="274320" lvl="1" algn="just">
              <a:spcBef>
                <a:spcPts val="600"/>
              </a:spcBef>
              <a:buClr>
                <a:schemeClr val="accent2"/>
              </a:buClr>
            </a:pPr>
            <a:r>
              <a:rPr lang="en-US" sz="2800" b="1" dirty="0" smtClean="0"/>
              <a:t>Assisted reproductive technology can bring advantages to lesbian families, as well. </a:t>
            </a:r>
          </a:p>
          <a:p>
            <a:pPr marL="274320" lvl="1" algn="just">
              <a:spcBef>
                <a:spcPts val="600"/>
              </a:spcBef>
              <a:buClr>
                <a:schemeClr val="accent2"/>
              </a:buClr>
            </a:pPr>
            <a:r>
              <a:rPr lang="en-US" sz="2800" b="1" dirty="0" smtClean="0"/>
              <a:t>Although they might not need surrogacy itself, many of them enjoy the results of </a:t>
            </a:r>
            <a:r>
              <a:rPr lang="en-US" sz="2800" b="1" dirty="0" err="1" smtClean="0"/>
              <a:t>intracytoplasmic</a:t>
            </a:r>
            <a:r>
              <a:rPr lang="en-US" sz="2800" b="1" dirty="0" smtClean="0"/>
              <a:t> sperm injection</a:t>
            </a:r>
          </a:p>
          <a:p>
            <a:pPr marL="640080" lvl="2" algn="just">
              <a:spcBef>
                <a:spcPts val="600"/>
              </a:spcBef>
              <a:buClr>
                <a:schemeClr val="accent2"/>
              </a:buClr>
            </a:pPr>
            <a:r>
              <a:rPr lang="en-US" sz="2500" dirty="0" smtClean="0"/>
              <a:t>Is an </a:t>
            </a:r>
            <a:r>
              <a:rPr lang="en-US" sz="2500" i="1" u="sng" dirty="0" smtClean="0"/>
              <a:t>in vitro</a:t>
            </a:r>
            <a:r>
              <a:rPr lang="en-US" sz="2500" u="sng" dirty="0" smtClean="0"/>
              <a:t> fertilization</a:t>
            </a:r>
            <a:r>
              <a:rPr lang="en-US" sz="2500" dirty="0" smtClean="0"/>
              <a:t> procedure in which a single sperm is injected directly into an egg</a:t>
            </a:r>
            <a:r>
              <a:rPr lang="en-US" sz="2500" b="1" dirty="0" smtClean="0"/>
              <a:t>.</a:t>
            </a:r>
          </a:p>
          <a:p>
            <a:pPr marL="640080" lvl="2" algn="just">
              <a:spcBef>
                <a:spcPts val="600"/>
              </a:spcBef>
              <a:buClr>
                <a:schemeClr val="accent2"/>
              </a:buClr>
            </a:pPr>
            <a:r>
              <a:rPr lang="en-US" sz="2400" dirty="0" smtClean="0"/>
              <a:t>This procedure is most commonly used to overcome male infertility problems, although it may also be used where eggs cannot easily be penetrated by sperm, and occasionally in addition to sperm donation.</a:t>
            </a:r>
            <a:endParaRPr lang="en-US" sz="2500" b="1" dirty="0" smtClean="0"/>
          </a:p>
          <a:p>
            <a:endParaRPr lang="en-US" dirty="0"/>
          </a:p>
        </p:txBody>
      </p:sp>
      <p:sp>
        <p:nvSpPr>
          <p:cNvPr id="3" name="Title 2"/>
          <p:cNvSpPr>
            <a:spLocks noGrp="1"/>
          </p:cNvSpPr>
          <p:nvPr>
            <p:ph type="title"/>
          </p:nvPr>
        </p:nvSpPr>
        <p:spPr>
          <a:xfrm>
            <a:off x="304800" y="152400"/>
            <a:ext cx="8610600" cy="838200"/>
          </a:xfrm>
        </p:spPr>
        <p:txBody>
          <a:bodyPr>
            <a:normAutofit/>
          </a:bodyPr>
          <a:lstStyle/>
          <a:p>
            <a:r>
              <a:rPr lang="en-US" sz="3600" b="1" dirty="0" smtClean="0"/>
              <a:t>Desire for Completed Family Comes True</a:t>
            </a:r>
            <a:endParaRPr lang="en-US" sz="3600" b="1" dirty="0"/>
          </a:p>
        </p:txBody>
      </p:sp>
      <p:sp>
        <p:nvSpPr>
          <p:cNvPr id="112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smtClean="0">
                <a:ln>
                  <a:noFill/>
                </a:ln>
                <a:solidFill>
                  <a:srgbClr val="404040"/>
                </a:solidFill>
                <a:effectLst/>
                <a:latin typeface="Arial" pitchFamily="34" charset="0"/>
                <a:ea typeface="Calibri" pitchFamily="34" charset="0"/>
                <a:cs typeface="Arial" pitchFamily="34" charset="0"/>
              </a:rPr>
              <a:t>Surrogacy allows women to exercise their right of choice and their right to procreate.</a:t>
            </a:r>
            <a:r>
              <a:rPr kumimoji="0" lang="en-US" sz="1200" b="0" i="0" u="none" strike="noStrike" cap="none" normalizeH="0" baseline="0" smtClean="0">
                <a:ln>
                  <a:noFill/>
                </a:ln>
                <a:solidFill>
                  <a:srgbClr val="404040"/>
                </a:solidFill>
                <a:effectLst/>
                <a:latin typeface="Calibri"/>
                <a:ea typeface="Calibri" pitchFamily="34" charset="0"/>
                <a:cs typeface="Arial" pitchFamily="34" charset="0"/>
              </a:rPr>
              <a:t> </a:t>
            </a:r>
            <a:r>
              <a:rPr kumimoji="0" lang="en-US" sz="1200" b="0" i="0" u="none" strike="noStrike" cap="none" normalizeH="0" baseline="0" smtClean="0">
                <a:ln>
                  <a:noFill/>
                </a:ln>
                <a:solidFill>
                  <a:srgbClr val="404040"/>
                </a:solidFill>
                <a:effectLst/>
                <a:latin typeface="Arial" pitchFamily="34" charset="0"/>
                <a:ea typeface="Calibri" pitchFamily="34" charset="0"/>
                <a:cs typeface="Arial" pitchFamily="34" charset="0"/>
              </a:rPr>
              <a:t> They are given the opportunity to make a large enough sum of money to buy better homes or provide an education for their children.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382000" cy="5486400"/>
          </a:xfrm>
        </p:spPr>
        <p:txBody>
          <a:bodyPr>
            <a:normAutofit fontScale="92500"/>
          </a:bodyPr>
          <a:lstStyle/>
          <a:p>
            <a:pPr lvl="0" algn="just"/>
            <a:r>
              <a:rPr lang="en-US" dirty="0" smtClean="0"/>
              <a:t>Feminists don’t only fight for women rights, they are also very vocal about the rights of gays and lesbians.</a:t>
            </a:r>
          </a:p>
          <a:p>
            <a:pPr lvl="0" algn="just"/>
            <a:r>
              <a:rPr lang="en-US" dirty="0" smtClean="0"/>
              <a:t>One path to parenthood for gays and lesbians is to hire surrogated mother. </a:t>
            </a:r>
          </a:p>
          <a:p>
            <a:pPr lvl="0" algn="just"/>
            <a:r>
              <a:rPr lang="en-US" dirty="0" smtClean="0"/>
              <a:t>The surrogate will often be impregnated with in-vitro fertilization with the sperm coming from a donor that is either a friend of the family or a donor sperm bank. </a:t>
            </a:r>
          </a:p>
          <a:p>
            <a:pPr lvl="0" algn="just"/>
            <a:r>
              <a:rPr lang="en-US" dirty="0" smtClean="0"/>
              <a:t>Many gays and lesbians acquire heterosexual lifestyle (heterosexual marriage) under compulsion to have children. </a:t>
            </a:r>
          </a:p>
          <a:p>
            <a:pPr lvl="0" algn="just"/>
            <a:r>
              <a:rPr lang="en-US" dirty="0" smtClean="0"/>
              <a:t>This would give them liberty to enter into gay and lesbian marriages and at the same time to have children. </a:t>
            </a:r>
          </a:p>
          <a:p>
            <a:pPr lvl="0" algn="just"/>
            <a:r>
              <a:rPr lang="en-US" dirty="0" smtClean="0"/>
              <a:t>It provides ways for gays and lesbians and single people to become parents. </a:t>
            </a:r>
          </a:p>
          <a:p>
            <a:endParaRPr lang="en-US" dirty="0"/>
          </a:p>
        </p:txBody>
      </p:sp>
      <p:sp>
        <p:nvSpPr>
          <p:cNvPr id="3" name="Title 2"/>
          <p:cNvSpPr>
            <a:spLocks noGrp="1"/>
          </p:cNvSpPr>
          <p:nvPr>
            <p:ph type="title"/>
          </p:nvPr>
        </p:nvSpPr>
        <p:spPr>
          <a:xfrm>
            <a:off x="228600" y="381000"/>
            <a:ext cx="8686800" cy="685800"/>
          </a:xfrm>
        </p:spPr>
        <p:txBody>
          <a:bodyPr>
            <a:normAutofit fontScale="90000"/>
          </a:bodyPr>
          <a:lstStyle/>
          <a:p>
            <a:r>
              <a:rPr lang="en-US" b="1" dirty="0" smtClean="0"/>
              <a:t>Feminist Point of view about surrogacy:</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229600" cy="5334000"/>
          </a:xfrm>
        </p:spPr>
        <p:txBody>
          <a:bodyPr>
            <a:normAutofit fontScale="85000" lnSpcReduction="10000"/>
          </a:bodyPr>
          <a:lstStyle/>
          <a:p>
            <a:pPr lvl="0" algn="just"/>
            <a:r>
              <a:rPr lang="en-US" dirty="0" smtClean="0"/>
              <a:t>Surrogacy is becoming more and more popular in the gay community as an alternative to adoption.  Using a surrogate, allows for there to be a genetic link between one of the partners and the baby.  In some cases it even can produce twins one of whom is related to each of the fathers.</a:t>
            </a:r>
          </a:p>
          <a:p>
            <a:pPr lvl="0" algn="just"/>
            <a:r>
              <a:rPr lang="en-US" dirty="0" smtClean="0"/>
              <a:t> Traditional religious scholars associate sexual pleasure with reproduction. On the other hand, feminists argue that there is a disassociation of sexual pleasure from reproduction; feminists say that the existence of the </a:t>
            </a:r>
            <a:r>
              <a:rPr lang="en-US" i="1" dirty="0" smtClean="0"/>
              <a:t>clitoris, which does not have any role to play in human reproduction and has the sole role of woman’s sexual pleasure, </a:t>
            </a:r>
            <a:r>
              <a:rPr lang="en-US" dirty="0" smtClean="0"/>
              <a:t>is suggestive of the fact that all sex is not reproductive</a:t>
            </a:r>
            <a:r>
              <a:rPr lang="en-US" baseline="30000" dirty="0" smtClean="0"/>
              <a:t>.</a:t>
            </a:r>
            <a:r>
              <a:rPr lang="en-US" dirty="0" smtClean="0"/>
              <a:t> </a:t>
            </a:r>
          </a:p>
          <a:p>
            <a:pPr lvl="0" algn="just"/>
            <a:r>
              <a:rPr lang="en-US" dirty="0" err="1" smtClean="0"/>
              <a:t>Surrogation</a:t>
            </a:r>
            <a:r>
              <a:rPr lang="en-US" dirty="0" smtClean="0"/>
              <a:t> also supports viewpoint of feminists as through </a:t>
            </a:r>
            <a:r>
              <a:rPr lang="en-US" dirty="0" err="1" smtClean="0"/>
              <a:t>surrogation</a:t>
            </a:r>
            <a:r>
              <a:rPr lang="en-US" dirty="0" smtClean="0"/>
              <a:t>, “sexual pleasure is disassociated from reproduction”. This means that women are free to enjoy bodily rights and sexual pleasure without fear to become pregnant. </a:t>
            </a:r>
          </a:p>
          <a:p>
            <a:endParaRPr lang="en-US" dirty="0" smtClean="0"/>
          </a:p>
          <a:p>
            <a:endParaRPr lang="en-US" dirty="0"/>
          </a:p>
        </p:txBody>
      </p:sp>
      <p:sp>
        <p:nvSpPr>
          <p:cNvPr id="3" name="Title 2"/>
          <p:cNvSpPr>
            <a:spLocks noGrp="1"/>
          </p:cNvSpPr>
          <p:nvPr>
            <p:ph type="title"/>
          </p:nvPr>
        </p:nvSpPr>
        <p:spPr>
          <a:xfrm>
            <a:off x="381000" y="5791200"/>
            <a:ext cx="8229600" cy="1066800"/>
          </a:xfrm>
        </p:spPr>
        <p:txBody>
          <a:bodyPr>
            <a:normAutofit/>
          </a:bodyPr>
          <a:lstStyle/>
          <a:p>
            <a:endParaRPr lang="en-US" baseline="30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5105400"/>
          </a:xfrm>
        </p:spPr>
        <p:txBody>
          <a:bodyPr/>
          <a:lstStyle/>
          <a:p>
            <a:pPr lvl="0" algn="just"/>
            <a:r>
              <a:rPr lang="en-US" dirty="0" smtClean="0"/>
              <a:t>Women and men are not equal and for years women have been relegated to the private sphere at home, away from the public sphere. </a:t>
            </a:r>
          </a:p>
          <a:p>
            <a:pPr lvl="0" algn="just"/>
            <a:r>
              <a:rPr lang="en-US" dirty="0" smtClean="0"/>
              <a:t>This has made women powerless, because the place of power is the public sphere, which is dominated by men. </a:t>
            </a:r>
          </a:p>
          <a:p>
            <a:pPr lvl="0" algn="just"/>
            <a:r>
              <a:rPr lang="en-US" dirty="0" smtClean="0"/>
              <a:t>Feminists argue that women have been kept out of the public sphere for a long time and in the private sphere women also have been seen and treated like baby producing machines. </a:t>
            </a:r>
          </a:p>
          <a:p>
            <a:pPr lvl="0" algn="just"/>
            <a:r>
              <a:rPr lang="en-US" dirty="0" smtClean="0"/>
              <a:t>Choice for Surrogacy helps in breaking this myth. </a:t>
            </a:r>
          </a:p>
          <a:p>
            <a:endParaRPr lang="en-US" dirty="0"/>
          </a:p>
        </p:txBody>
      </p:sp>
      <p:sp>
        <p:nvSpPr>
          <p:cNvPr id="3" name="Title 2"/>
          <p:cNvSpPr>
            <a:spLocks noGrp="1"/>
          </p:cNvSpPr>
          <p:nvPr>
            <p:ph type="title"/>
          </p:nvPr>
        </p:nvSpPr>
        <p:spPr>
          <a:xfrm>
            <a:off x="228600" y="152400"/>
            <a:ext cx="8686800" cy="1219200"/>
          </a:xfrm>
        </p:spPr>
        <p:txBody>
          <a:bodyPr>
            <a:normAutofit fontScale="90000"/>
          </a:bodyPr>
          <a:lstStyle/>
          <a:p>
            <a:r>
              <a:rPr lang="en-US" b="1" dirty="0" smtClean="0"/>
              <a:t>Public-private dichotomy and doctrine of separate spheres : </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lnSpcReduction="10000"/>
          </a:bodyPr>
          <a:lstStyle/>
          <a:p>
            <a:pPr algn="just">
              <a:buNone/>
            </a:pPr>
            <a:r>
              <a:rPr lang="en-US" dirty="0" smtClean="0"/>
              <a:t>There are three types of mothers:</a:t>
            </a:r>
          </a:p>
          <a:p>
            <a:pPr algn="just">
              <a:buNone/>
            </a:pPr>
            <a:endParaRPr lang="en-US" dirty="0" smtClean="0"/>
          </a:p>
          <a:p>
            <a:pPr marL="514350" indent="-514350" algn="just">
              <a:buFont typeface="+mj-lt"/>
              <a:buAutoNum type="arabicPeriod"/>
            </a:pPr>
            <a:r>
              <a:rPr lang="en-US" dirty="0" smtClean="0"/>
              <a:t>the genetic mother (provides the egg and � of the genetic code � 23 chromosomes), </a:t>
            </a:r>
          </a:p>
          <a:p>
            <a:pPr marL="514350" indent="-514350" algn="just">
              <a:buFont typeface="+mj-lt"/>
              <a:buAutoNum type="arabicPeriod"/>
            </a:pPr>
            <a:r>
              <a:rPr lang="en-US" dirty="0" smtClean="0"/>
              <a:t>the gestational mother (she carries the fetus inside her body), and </a:t>
            </a:r>
          </a:p>
          <a:p>
            <a:pPr marL="514350" indent="-514350" algn="just">
              <a:buFont typeface="+mj-lt"/>
              <a:buAutoNum type="arabicPeriod"/>
            </a:pPr>
            <a:r>
              <a:rPr lang="en-US" dirty="0" smtClean="0"/>
              <a:t>the social mother (contributor to the raising and care of the child). </a:t>
            </a:r>
          </a:p>
          <a:p>
            <a:pPr marL="0" indent="0" algn="just">
              <a:buNone/>
            </a:pPr>
            <a:endParaRPr lang="en-US" dirty="0" smtClean="0"/>
          </a:p>
          <a:p>
            <a:pPr marL="0" indent="0" algn="just">
              <a:buNone/>
            </a:pPr>
            <a:r>
              <a:rPr lang="en-US" dirty="0" smtClean="0"/>
              <a:t>Each is important for the well-being and development of the child.</a:t>
            </a:r>
          </a:p>
          <a:p>
            <a:pPr algn="just"/>
            <a:endParaRPr lang="en-US" dirty="0"/>
          </a:p>
        </p:txBody>
      </p:sp>
      <p:sp>
        <p:nvSpPr>
          <p:cNvPr id="3" name="Title 2"/>
          <p:cNvSpPr>
            <a:spLocks noGrp="1"/>
          </p:cNvSpPr>
          <p:nvPr>
            <p:ph type="title"/>
          </p:nvPr>
        </p:nvSpPr>
        <p:spPr>
          <a:xfrm>
            <a:off x="457200" y="152400"/>
            <a:ext cx="8229600" cy="914400"/>
          </a:xfrm>
        </p:spPr>
        <p:txBody>
          <a:bodyPr>
            <a:normAutofit/>
          </a:bodyPr>
          <a:lstStyle/>
          <a:p>
            <a:r>
              <a:rPr lang="en-US" dirty="0" smtClean="0"/>
              <a:t>Motherhood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229600" cy="3962400"/>
          </a:xfrm>
        </p:spPr>
        <p:txBody>
          <a:bodyPr>
            <a:normAutofit/>
          </a:bodyPr>
          <a:lstStyle/>
          <a:p>
            <a:pPr lvl="0" algn="just"/>
            <a:r>
              <a:rPr lang="en-US" dirty="0" smtClean="0"/>
              <a:t>Surrogacy allows women to exercise their right of choice and their right to procreate.  They are given the opportunity to make a large enough sum of money to buy better homes or provide an education for their children.</a:t>
            </a:r>
          </a:p>
          <a:p>
            <a:pPr lvl="0" algn="just"/>
            <a:r>
              <a:rPr lang="en-US" dirty="0" smtClean="0"/>
              <a:t>It is also an opportunity to those couples who want to improve the </a:t>
            </a:r>
            <a:r>
              <a:rPr lang="en-US" i="1" dirty="0" smtClean="0"/>
              <a:t>intelligence</a:t>
            </a:r>
            <a:r>
              <a:rPr lang="en-US" dirty="0" smtClean="0"/>
              <a:t> of their child by selecting a </a:t>
            </a:r>
            <a:r>
              <a:rPr lang="en-US" i="1" dirty="0" smtClean="0"/>
              <a:t>sperm donor.</a:t>
            </a:r>
            <a:endParaRPr lang="en-US" dirty="0" smtClean="0"/>
          </a:p>
          <a:p>
            <a:pPr>
              <a:buNone/>
            </a:pPr>
            <a:endParaRPr lang="en-US" dirty="0" smtClean="0"/>
          </a:p>
        </p:txBody>
      </p:sp>
      <p:sp>
        <p:nvSpPr>
          <p:cNvPr id="3" name="Title 2"/>
          <p:cNvSpPr>
            <a:spLocks noGrp="1"/>
          </p:cNvSpPr>
          <p:nvPr>
            <p:ph type="title"/>
          </p:nvPr>
        </p:nvSpPr>
        <p:spPr>
          <a:xfrm>
            <a:off x="457200" y="5334000"/>
            <a:ext cx="8229600" cy="1219200"/>
          </a:xfrm>
          <a:noFill/>
        </p:spPr>
        <p:txBody>
          <a:bodyPr>
            <a:normAutofit fontScale="90000"/>
          </a:bodyPr>
          <a:lstStyle/>
          <a:p>
            <a:r>
              <a:rPr lang="en-US" sz="2000" b="1" dirty="0" smtClean="0">
                <a:latin typeface="Arial" pitchFamily="34" charset="0"/>
                <a:cs typeface="Arial" pitchFamily="34" charset="0"/>
              </a:rPr>
              <a:t>Tong, Rosemarie, Anne Donchin, Susan Dodds.  </a:t>
            </a:r>
            <a:r>
              <a:rPr lang="en-US" sz="2000" b="1" i="1" dirty="0" smtClean="0">
                <a:latin typeface="Arial" pitchFamily="34" charset="0"/>
                <a:cs typeface="Arial" pitchFamily="34" charset="0"/>
              </a:rPr>
              <a:t>Linking Visions:  Feminist Bioethics, Human Rights.  </a:t>
            </a:r>
            <a:r>
              <a:rPr lang="en-US" sz="2000" b="1" dirty="0" smtClean="0">
                <a:latin typeface="Arial" pitchFamily="34" charset="0"/>
                <a:cs typeface="Arial" pitchFamily="34" charset="0"/>
              </a:rPr>
              <a:t>Rowman &amp; Littlefield: 2004</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2000" b="1" dirty="0" err="1" smtClean="0">
                <a:latin typeface="Arial" pitchFamily="34" charset="0"/>
                <a:cs typeface="Arial" pitchFamily="34" charset="0"/>
              </a:rPr>
              <a:t>Kossoudji</a:t>
            </a:r>
            <a:r>
              <a:rPr lang="en-US" sz="2000" b="1" dirty="0" smtClean="0">
                <a:latin typeface="Arial" pitchFamily="34" charset="0"/>
                <a:cs typeface="Arial" pitchFamily="34" charset="0"/>
              </a:rPr>
              <a:t>, Sherrie A.   The Economics of Assisted Reproduction </a:t>
            </a:r>
            <a:r>
              <a:rPr lang="en-US" sz="2000" b="1" i="1" dirty="0" smtClean="0">
                <a:latin typeface="Arial" pitchFamily="34" charset="0"/>
                <a:cs typeface="Arial" pitchFamily="34" charset="0"/>
              </a:rPr>
              <a:t>University of Michigan 2005 </a:t>
            </a:r>
            <a:r>
              <a:rPr lang="en-US" sz="2000" b="1" u="sng" dirty="0" smtClean="0">
                <a:latin typeface="Arial" pitchFamily="34" charset="0"/>
                <a:cs typeface="Arial" pitchFamily="34" charset="0"/>
              </a:rPr>
              <a:t>http://ftp.iza.org/dp1458.pdf</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229600" cy="5715000"/>
          </a:xfrm>
        </p:spPr>
        <p:txBody>
          <a:bodyPr>
            <a:normAutofit fontScale="77500" lnSpcReduction="20000"/>
          </a:bodyPr>
          <a:lstStyle/>
          <a:p>
            <a:pPr lvl="0" algn="just"/>
            <a:r>
              <a:rPr lang="en-US" dirty="0" smtClean="0"/>
              <a:t>More control of women over their own bodies by detaching childbearing functions from one’s body : </a:t>
            </a:r>
          </a:p>
          <a:p>
            <a:pPr lvl="0" algn="just"/>
            <a:r>
              <a:rPr lang="en-US" dirty="0" smtClean="0"/>
              <a:t>Simone de Beauvoir advocated technological innovations and inventions in the field of reproductive medicine—such as a mechanical “surrogate womb”—to aide women in their political quest. Beauvoir felt that an artificial womb located outside of a woman’s body would allow women to detach childbearing functions from their own bodies so that they would finally be freed from what she described as a debilitating feminine existence (Beauvoir 1949). </a:t>
            </a:r>
          </a:p>
          <a:p>
            <a:pPr lvl="0" algn="just"/>
            <a:r>
              <a:rPr lang="en-US" dirty="0" smtClean="0"/>
              <a:t>Women’s capacity of reproduction, their fertility has always been considered a threat. </a:t>
            </a:r>
          </a:p>
          <a:p>
            <a:pPr lvl="0" algn="just"/>
            <a:r>
              <a:rPr lang="en-US" dirty="0" smtClean="0"/>
              <a:t>What if it is out of male control? In some way men have always tried to influence this huge power, because it meant influence on potential life. But women’s fertility can be controlled, if only their body is controlled. </a:t>
            </a:r>
          </a:p>
          <a:p>
            <a:pPr lvl="0" algn="just"/>
            <a:r>
              <a:rPr lang="en-US" dirty="0" smtClean="0"/>
              <a:t>Throughout history a wide range of mechanisms have been used to dominate women’s bodies, preventing us from fully exercising our sexual and reproductive rights. In many societies in the world today, women are left with no choice in life except to pursue a reproductive career. Surrogate contracts make women’s wombs, sexuality and reproduction free from men’s control. </a:t>
            </a:r>
          </a:p>
          <a:p>
            <a:endParaRPr lang="en-US" dirty="0" smtClean="0"/>
          </a:p>
          <a:p>
            <a:endParaRPr lang="en-US" dirty="0"/>
          </a:p>
        </p:txBody>
      </p:sp>
      <p:sp>
        <p:nvSpPr>
          <p:cNvPr id="3" name="Title 2"/>
          <p:cNvSpPr>
            <a:spLocks noGrp="1"/>
          </p:cNvSpPr>
          <p:nvPr>
            <p:ph type="title"/>
          </p:nvPr>
        </p:nvSpPr>
        <p:spPr>
          <a:xfrm>
            <a:off x="457200" y="5562600"/>
            <a:ext cx="8229600" cy="1066800"/>
          </a:xfrm>
        </p:spPr>
        <p:txBody>
          <a:bodyPr>
            <a:normAutofit/>
          </a:bodyPr>
          <a:lstStyle/>
          <a:p>
            <a:r>
              <a:rPr lang="en-US" sz="2000" b="1" u="sng" dirty="0" smtClean="0"/>
              <a:t>http://www.webpages.uidaho.edu/hcrc/Reineke/HCRC%20Article%20Her%20Body%20my%20Baby.pdf</a:t>
            </a:r>
            <a:r>
              <a:rPr lang="en-US" sz="2000" b="1" dirty="0" smtClean="0"/>
              <a:t/>
            </a:r>
            <a:br>
              <a:rPr lang="en-US" sz="2000" b="1" dirty="0" smtClean="0"/>
            </a:br>
            <a:r>
              <a:rPr lang="en-US" sz="2000" b="1" u="sng" dirty="0" smtClean="0"/>
              <a:t>http://rocateo.ubbcluj.ro/studia/st_Hubel_2006_1.pdf</a:t>
            </a:r>
            <a:endParaRPr lang="en-US" sz="2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en-US" dirty="0" smtClean="0"/>
              <a:t>Advocates of surrogacy argue that the surrogacy agreements are beneficial for all parties involved as the needs of two desperate women are met. It is often said that in the surrogacy arrangement </a:t>
            </a:r>
            <a:r>
              <a:rPr lang="en-US" i="1" dirty="0" smtClean="0"/>
              <a:t>“the barren gets a baby, the broke gets a bonus‟. </a:t>
            </a:r>
            <a:r>
              <a:rPr lang="en-US" dirty="0" smtClean="0"/>
              <a:t>The surrogate mothers often really utilize the money they earn.</a:t>
            </a:r>
          </a:p>
          <a:p>
            <a:pPr lvl="0"/>
            <a:r>
              <a:rPr lang="en-US" dirty="0" smtClean="0"/>
              <a:t>The women who engage in surrogacy are usually poor. They agree to conceive on behalf of another couple in return for a sum of money that would otherwise take many years to make. It is important to understand that these women generally do not have many career prospects as they are predominately uneducated, often engaged in casual work, sometimes migrants in search of better job opportunities and living in slum areas with inadequate housing facilities. They come from lower middle class backgrounds, are married, and are in need of quick money in order to, among other purposes, maintain their families, buy a house or pay for the children‘s higher education or to settle up a business for her unemployed husband. </a:t>
            </a:r>
          </a:p>
          <a:p>
            <a:pPr lvl="0"/>
            <a:r>
              <a:rPr lang="en-US" dirty="0" smtClean="0"/>
              <a:t>Some female-to-male transgender </a:t>
            </a:r>
            <a:r>
              <a:rPr lang="en-US" i="1" dirty="0" smtClean="0"/>
              <a:t>people can become pregnant</a:t>
            </a:r>
            <a:r>
              <a:rPr lang="en-US" dirty="0" smtClean="0"/>
              <a:t>, while still identifying as men. They can also become surrogate mothers and earn money for renting out their wombs. </a:t>
            </a:r>
          </a:p>
          <a:p>
            <a:pPr lvl="0"/>
            <a:r>
              <a:rPr lang="en-US" dirty="0" smtClean="0"/>
              <a:t>Autonomy and free choice. As long as one does not harm others, one has a wide sphere for doing what one wants.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610600" cy="6400800"/>
          </a:xfrm>
        </p:spPr>
        <p:txBody>
          <a:bodyPr>
            <a:normAutofit fontScale="77500" lnSpcReduction="20000"/>
          </a:bodyPr>
          <a:lstStyle/>
          <a:p>
            <a:pPr lvl="0" algn="just"/>
            <a:r>
              <a:rPr lang="en-US" dirty="0" smtClean="0"/>
              <a:t>Surrogate contracts allow women to have additional choices over their reproduction. </a:t>
            </a:r>
          </a:p>
          <a:p>
            <a:pPr lvl="0" algn="just"/>
            <a:r>
              <a:rPr lang="en-US" dirty="0" smtClean="0"/>
              <a:t>Equality with men : Men are allowed to sell their sperms.  When women are allowed to participate in similar transaction, it promotes equality between men and women. </a:t>
            </a:r>
          </a:p>
          <a:p>
            <a:pPr lvl="0" algn="just"/>
            <a:r>
              <a:rPr lang="en-US" dirty="0" smtClean="0"/>
              <a:t>A woman's right to control her body is fundamental in the struggle for control over her life. This control is evidenced in many ways but the main element of control is choice-the choice not to become pregnant, the choice to become pregnant, and the choice to abort. The choice to become a surrogate or to hire a surrogate is a natural evolution of the right of reproductive choice.</a:t>
            </a:r>
          </a:p>
          <a:p>
            <a:pPr lvl="0" algn="just"/>
            <a:r>
              <a:rPr lang="en-US" dirty="0" smtClean="0"/>
              <a:t>Women with the same level of education as their male counterparts encounter discrimination in the workplace specifically because they are biologically capable of having children and are expected to leave or request time off mid-way through their careers, or may ask to work part-time.</a:t>
            </a:r>
          </a:p>
          <a:p>
            <a:pPr lvl="0" algn="just"/>
            <a:r>
              <a:rPr lang="en-US" dirty="0" smtClean="0"/>
              <a:t>Surrogacy, together with other reproductive technologies, may serve to change the attitudes of employers. As more reproductive options become available to women, the assumption that they will leave their jobs to have children may become less prominent. Perhaps employers would then stop making generalizations about women in the workplace. This could allow women to more easily obtain and hold power-positions in greater numbers and not have to sacrifice having a family. </a:t>
            </a:r>
          </a:p>
          <a:p>
            <a:pPr lvl="0" algn="just"/>
            <a:r>
              <a:rPr lang="en-US" dirty="0" smtClean="0"/>
              <a:t>Women could have children that are biologically theirs, but not have to carry them in their womb.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229600" cy="6172200"/>
          </a:xfrm>
        </p:spPr>
        <p:txBody>
          <a:bodyPr>
            <a:normAutofit/>
          </a:bodyPr>
          <a:lstStyle/>
          <a:p>
            <a:pPr lvl="0" algn="just"/>
            <a:r>
              <a:rPr lang="en-US" dirty="0" smtClean="0"/>
              <a:t>Though adoption </a:t>
            </a:r>
            <a:r>
              <a:rPr lang="en-US" dirty="0" smtClean="0"/>
              <a:t>of child is also being practiced amongst infertile married couples, they may prefer to have their child by hiring surrogated mother. In many cases there is disassociation or lose association with adopted child.</a:t>
            </a:r>
          </a:p>
          <a:p>
            <a:pPr lvl="0" algn="just"/>
            <a:r>
              <a:rPr lang="en-US" dirty="0" smtClean="0"/>
              <a:t>Due to the ever-decreasing number of babies available for adoption and the ever-increasing technology in the area of human reproduction, couples who desperately want children will continue to seek out surrogate mothers.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382000" cy="5943600"/>
          </a:xfrm>
        </p:spPr>
        <p:txBody>
          <a:bodyPr>
            <a:normAutofit fontScale="92500" lnSpcReduction="10000"/>
          </a:bodyPr>
          <a:lstStyle/>
          <a:p>
            <a:pPr lvl="0" algn="just"/>
            <a:r>
              <a:rPr lang="en-US" dirty="0" smtClean="0"/>
              <a:t>The biological family unit has always oppressed women and children, but now, for the first time in history, technology has created real preconditions for overthrowing these oppressive ‘natural’ conditions, along with their cultural reinforcements.” Only women’s technological control of their biology will change the patriarchal balance of power. </a:t>
            </a:r>
          </a:p>
          <a:p>
            <a:pPr lvl="0" algn="just"/>
            <a:r>
              <a:rPr lang="en-US" dirty="0" smtClean="0"/>
              <a:t>For many infertile men and women, being unable to bear and raise children has severe emotional and psychological consequences. They often feel guilty, and experience a loss of self-worth and confidence. Hiring a surrogate mother would be the solution of their problem. This is “Female personality disorders” connected to women’s biological role in human reproduction as women are traditionally expected to become mothers or to want to become mothers.</a:t>
            </a:r>
          </a:p>
          <a:p>
            <a:pPr lvl="0" algn="just"/>
            <a:r>
              <a:rPr lang="en-US" dirty="0" smtClean="0"/>
              <a:t>It is a good choice for women who are unable to conceive or have history of high risk pregnancy or are suffering from STIs or cervical cancer.</a:t>
            </a:r>
          </a:p>
          <a:p>
            <a:pPr>
              <a:buNone/>
            </a:pPr>
            <a:endParaRPr lang="en-US" dirty="0" smtClean="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This is a method of reproduction whereby a woman agrees to become pregnant and deliver a child for another party, usually through a contractual arrangement. </a:t>
            </a:r>
          </a:p>
          <a:p>
            <a:pPr algn="just"/>
            <a:r>
              <a:rPr lang="en-US" dirty="0" smtClean="0"/>
              <a:t>She may be the child's genetic mother, if only the sperm is used to fertilize her ovum. </a:t>
            </a:r>
          </a:p>
          <a:p>
            <a:pPr algn="just"/>
            <a:r>
              <a:rPr lang="en-US" dirty="0" smtClean="0"/>
              <a:t>The sperm and egg of a married couple may also be fertilized in vitro, and subsequently placed in the womb of a surrogate mother as a gestational carrier who is paid simply for leasing her womb and giving birth to the baby.</a:t>
            </a:r>
          </a:p>
          <a:p>
            <a:pPr algn="just"/>
            <a:endParaRPr lang="en-US" dirty="0" smtClean="0"/>
          </a:p>
          <a:p>
            <a:endParaRPr lang="en-US" dirty="0"/>
          </a:p>
        </p:txBody>
      </p:sp>
      <p:sp>
        <p:nvSpPr>
          <p:cNvPr id="3" name="Title 2"/>
          <p:cNvSpPr>
            <a:spLocks noGrp="1"/>
          </p:cNvSpPr>
          <p:nvPr>
            <p:ph type="title"/>
          </p:nvPr>
        </p:nvSpPr>
        <p:spPr>
          <a:xfrm>
            <a:off x="457200" y="381000"/>
            <a:ext cx="8229600" cy="685800"/>
          </a:xfrm>
        </p:spPr>
        <p:txBody>
          <a:bodyPr>
            <a:noAutofit/>
          </a:bodyPr>
          <a:lstStyle/>
          <a:p>
            <a:r>
              <a:rPr lang="en-US" sz="4000" b="1" dirty="0" smtClean="0"/>
              <a:t>What is Surrogacy?</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05800" cy="5257800"/>
          </a:xfrm>
        </p:spPr>
        <p:txBody>
          <a:bodyPr>
            <a:normAutofit/>
          </a:bodyPr>
          <a:lstStyle/>
          <a:p>
            <a:pPr algn="just"/>
            <a:r>
              <a:rPr lang="en-US" sz="2800" dirty="0" smtClean="0"/>
              <a:t>Surrogate mothers are not a new solution to the old problem of not being able to reproduce an offspring. </a:t>
            </a:r>
          </a:p>
          <a:p>
            <a:pPr algn="just"/>
            <a:r>
              <a:rPr lang="en-US" sz="2800" dirty="0" smtClean="0"/>
              <a:t>Making a decision to become a surrogate mother or hiring a surrogate requires a lot of planning, thought, and preparation. </a:t>
            </a:r>
          </a:p>
          <a:p>
            <a:pPr algn="just"/>
            <a:r>
              <a:rPr lang="en-US" sz="2800" dirty="0" smtClean="0"/>
              <a:t>Becoming educated will help to alleviate some of the anxiety and disappointment that may result.</a:t>
            </a:r>
            <a:endParaRPr lang="en-US" sz="2800" dirty="0"/>
          </a:p>
        </p:txBody>
      </p:sp>
      <p:sp>
        <p:nvSpPr>
          <p:cNvPr id="3" name="Title 2"/>
          <p:cNvSpPr>
            <a:spLocks noGrp="1"/>
          </p:cNvSpPr>
          <p:nvPr>
            <p:ph type="title"/>
          </p:nvPr>
        </p:nvSpPr>
        <p:spPr>
          <a:xfrm>
            <a:off x="457200" y="152400"/>
            <a:ext cx="8229600" cy="914400"/>
          </a:xfrm>
        </p:spPr>
        <p:txBody>
          <a:bodyPr/>
          <a:lstStyle/>
          <a:p>
            <a:r>
              <a:rPr lang="en-US" b="1" dirty="0" smtClean="0"/>
              <a:t>Continue……</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534400" cy="5715000"/>
          </a:xfrm>
        </p:spPr>
        <p:txBody>
          <a:bodyPr>
            <a:normAutofit/>
          </a:bodyPr>
          <a:lstStyle/>
          <a:p>
            <a:pPr lvl="0" algn="just"/>
            <a:r>
              <a:rPr lang="en-US" dirty="0" smtClean="0"/>
              <a:t>In 1978, the historic event of the first test tube baby led to the development of gestational surrogacy. </a:t>
            </a:r>
          </a:p>
          <a:p>
            <a:pPr lvl="0" algn="just"/>
            <a:r>
              <a:rPr lang="en-US" dirty="0" smtClean="0"/>
              <a:t>The first traditional surrogacy arrangement was in 1980 in which Elizabeth Kane gave birth to a son as a traditional surrogate mother. She was paid $10000 for successful delivery of the child. </a:t>
            </a:r>
          </a:p>
          <a:p>
            <a:pPr lvl="0" algn="just"/>
            <a:r>
              <a:rPr lang="en-US" dirty="0" smtClean="0"/>
              <a:t>The first successful pregnancy through egg donation took place in Australia in 1983 in which a woman in </a:t>
            </a:r>
            <a:r>
              <a:rPr lang="en-US" dirty="0" err="1" smtClean="0"/>
              <a:t>Monash</a:t>
            </a:r>
            <a:r>
              <a:rPr lang="en-US" dirty="0" smtClean="0"/>
              <a:t> University gave birth to a baby using donated eggs (Information-On-Surrogacy.com, "History of Surrogacy).</a:t>
            </a:r>
          </a:p>
          <a:p>
            <a:endParaRPr lang="en-US" dirty="0"/>
          </a:p>
        </p:txBody>
      </p:sp>
      <p:sp>
        <p:nvSpPr>
          <p:cNvPr id="3" name="Title 2"/>
          <p:cNvSpPr>
            <a:spLocks noGrp="1"/>
          </p:cNvSpPr>
          <p:nvPr>
            <p:ph type="title"/>
          </p:nvPr>
        </p:nvSpPr>
        <p:spPr>
          <a:xfrm>
            <a:off x="457200" y="152400"/>
            <a:ext cx="8229600" cy="838200"/>
          </a:xfrm>
        </p:spPr>
        <p:txBody>
          <a:bodyPr/>
          <a:lstStyle/>
          <a:p>
            <a:r>
              <a:rPr lang="en-US" b="1" dirty="0" smtClean="0"/>
              <a:t>History of surrogacy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5334000"/>
          </a:xfrm>
        </p:spPr>
        <p:txBody>
          <a:bodyPr>
            <a:normAutofit/>
          </a:bodyPr>
          <a:lstStyle/>
          <a:p>
            <a:pPr marL="0" indent="0" algn="just">
              <a:buNone/>
            </a:pPr>
            <a:r>
              <a:rPr lang="en-US" sz="3100" dirty="0" smtClean="0"/>
              <a:t>There are two types of surrogates:</a:t>
            </a:r>
          </a:p>
          <a:p>
            <a:pPr marL="0" indent="0" algn="just">
              <a:buNone/>
            </a:pPr>
            <a:endParaRPr lang="en-US" sz="3100" dirty="0" smtClean="0"/>
          </a:p>
          <a:p>
            <a:pPr marL="571500" indent="-571500" algn="just">
              <a:buFont typeface="+mj-lt"/>
              <a:buAutoNum type="romanUcPeriod"/>
            </a:pPr>
            <a:r>
              <a:rPr lang="en-US" sz="3100" dirty="0" smtClean="0"/>
              <a:t>Gestational </a:t>
            </a:r>
          </a:p>
          <a:p>
            <a:pPr marL="571500" indent="-571500" algn="just">
              <a:buFont typeface="+mj-lt"/>
              <a:buAutoNum type="romanUcPeriod"/>
            </a:pPr>
            <a:r>
              <a:rPr lang="en-US" sz="3100" dirty="0" smtClean="0"/>
              <a:t>Traditional</a:t>
            </a:r>
          </a:p>
          <a:p>
            <a:pPr marL="571500" indent="-571500" algn="just">
              <a:buNone/>
            </a:pPr>
            <a:r>
              <a:rPr lang="en-US" sz="3100" dirty="0" smtClean="0"/>
              <a:t> </a:t>
            </a:r>
          </a:p>
          <a:p>
            <a:pPr marL="0" indent="0" algn="just">
              <a:buNone/>
            </a:pPr>
            <a:r>
              <a:rPr lang="en-US" sz="3100" dirty="0" smtClean="0"/>
              <a:t>Both types are just as safe as traditional pregnancy but are very different. </a:t>
            </a:r>
            <a:r>
              <a:rPr lang="en-US" dirty="0" smtClean="0"/>
              <a:t> </a:t>
            </a:r>
          </a:p>
          <a:p>
            <a:pPr marL="571500" indent="-571500" algn="just">
              <a:buFont typeface="+mj-lt"/>
              <a:buAutoNum type="romanUcPeriod"/>
            </a:pPr>
            <a:endParaRPr lang="en-US" sz="2800" dirty="0" smtClean="0"/>
          </a:p>
          <a:p>
            <a:endParaRPr lang="en-US" dirty="0" smtClean="0"/>
          </a:p>
          <a:p>
            <a:endParaRPr lang="en-US" dirty="0"/>
          </a:p>
        </p:txBody>
      </p:sp>
      <p:sp>
        <p:nvSpPr>
          <p:cNvPr id="3" name="Title 2"/>
          <p:cNvSpPr>
            <a:spLocks noGrp="1"/>
          </p:cNvSpPr>
          <p:nvPr>
            <p:ph type="title"/>
          </p:nvPr>
        </p:nvSpPr>
        <p:spPr>
          <a:xfrm>
            <a:off x="533400" y="228600"/>
            <a:ext cx="8229600" cy="838200"/>
          </a:xfrm>
        </p:spPr>
        <p:txBody>
          <a:bodyPr/>
          <a:lstStyle/>
          <a:p>
            <a:r>
              <a:rPr lang="en-US" sz="4400" b="1" dirty="0" smtClean="0">
                <a:ea typeface="Calibri"/>
                <a:cs typeface="Times New Roman"/>
              </a:rPr>
              <a:t>Types</a:t>
            </a:r>
            <a:r>
              <a:rPr lang="en-US" sz="4400" b="1" dirty="0" smtClean="0">
                <a:latin typeface="Calibri"/>
                <a:ea typeface="Calibri"/>
                <a:cs typeface="Times New Roman"/>
              </a:rPr>
              <a:t> of Surrogacy:</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rmAutofit lnSpcReduction="10000"/>
          </a:bodyPr>
          <a:lstStyle/>
          <a:p>
            <a:pPr algn="just"/>
            <a:r>
              <a:rPr lang="en-US" sz="2400" dirty="0" smtClean="0"/>
              <a:t>A Gestational Surrogate is the most common type of surrogacy.  </a:t>
            </a:r>
          </a:p>
          <a:p>
            <a:pPr algn="just"/>
            <a:r>
              <a:rPr lang="en-US" sz="2400" dirty="0" smtClean="0"/>
              <a:t>A gestational surrogate carries a child that is not related to her in any way.   </a:t>
            </a:r>
          </a:p>
          <a:p>
            <a:pPr algn="just"/>
            <a:r>
              <a:rPr lang="en-US" sz="2400" dirty="0" smtClean="0"/>
              <a:t>The embryo is usually created through the intended mother's egg and intended father's sperm using In Vitro Fertilization or IVF.  </a:t>
            </a:r>
          </a:p>
          <a:p>
            <a:pPr algn="just"/>
            <a:r>
              <a:rPr lang="en-US" sz="2400" dirty="0" smtClean="0"/>
              <a:t>It is then transferred to the gestational surrogate, who acts as a human incubator, carrying the parent's baby through to birth.  </a:t>
            </a:r>
          </a:p>
          <a:p>
            <a:pPr algn="just"/>
            <a:r>
              <a:rPr lang="en-US" sz="2400" dirty="0" smtClean="0"/>
              <a:t>Sometimes the mother's eggs or father's sperm cannot be used. In this case, a donor's egg or sperm is used, and this is called traditional surrogacy.  </a:t>
            </a:r>
          </a:p>
          <a:p>
            <a:endParaRPr lang="en-US" dirty="0"/>
          </a:p>
        </p:txBody>
      </p:sp>
      <p:sp>
        <p:nvSpPr>
          <p:cNvPr id="3" name="Title 2"/>
          <p:cNvSpPr>
            <a:spLocks noGrp="1"/>
          </p:cNvSpPr>
          <p:nvPr>
            <p:ph type="title"/>
          </p:nvPr>
        </p:nvSpPr>
        <p:spPr>
          <a:xfrm>
            <a:off x="457200" y="152400"/>
            <a:ext cx="8229600" cy="990600"/>
          </a:xfrm>
        </p:spPr>
        <p:txBody>
          <a:bodyPr>
            <a:normAutofit/>
          </a:bodyPr>
          <a:lstStyle/>
          <a:p>
            <a:r>
              <a:rPr lang="en-US" sz="4400" b="1" dirty="0" smtClean="0"/>
              <a:t>Gestational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400" dirty="0" smtClean="0"/>
              <a:t>A Traditional Surrogate acts as both egg donor and surrogate.  </a:t>
            </a:r>
          </a:p>
          <a:p>
            <a:pPr algn="just"/>
            <a:r>
              <a:rPr lang="en-US" sz="2400" dirty="0" smtClean="0"/>
              <a:t>Traditional Surrogates are impregnated by a process called intrauterine insemination or IUI. </a:t>
            </a:r>
          </a:p>
          <a:p>
            <a:pPr algn="just"/>
            <a:r>
              <a:rPr lang="en-US" sz="2400" dirty="0" smtClean="0"/>
              <a:t>A doctor transfers sperm taken from the intended father and transfers the sperm into the uterus of the surrogate so that natural fertilization can take place. </a:t>
            </a:r>
          </a:p>
          <a:p>
            <a:endParaRPr lang="en-US" dirty="0"/>
          </a:p>
        </p:txBody>
      </p:sp>
      <p:sp>
        <p:nvSpPr>
          <p:cNvPr id="3" name="Title 2"/>
          <p:cNvSpPr>
            <a:spLocks noGrp="1"/>
          </p:cNvSpPr>
          <p:nvPr>
            <p:ph type="title"/>
          </p:nvPr>
        </p:nvSpPr>
        <p:spPr>
          <a:xfrm>
            <a:off x="457200" y="152400"/>
            <a:ext cx="8229600" cy="838200"/>
          </a:xfrm>
        </p:spPr>
        <p:txBody>
          <a:bodyPr>
            <a:normAutofit/>
          </a:bodyPr>
          <a:lstStyle/>
          <a:p>
            <a:r>
              <a:rPr lang="en-US" sz="4400" b="1" dirty="0" smtClean="0"/>
              <a:t>Traditional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34000"/>
          </a:xfrm>
        </p:spPr>
        <p:txBody>
          <a:bodyPr>
            <a:normAutofit fontScale="77500" lnSpcReduction="20000"/>
          </a:bodyPr>
          <a:lstStyle/>
          <a:p>
            <a:pPr algn="just"/>
            <a:r>
              <a:rPr lang="en-US" dirty="0" smtClean="0"/>
              <a:t>Surrogacy is allowed in several nations. This is because these nations realize its importance. </a:t>
            </a:r>
          </a:p>
          <a:p>
            <a:pPr algn="just"/>
            <a:r>
              <a:rPr lang="en-US" dirty="0" smtClean="0"/>
              <a:t>The legality of surrogacy is different for every country. </a:t>
            </a:r>
          </a:p>
          <a:p>
            <a:pPr lvl="0" algn="just"/>
            <a:r>
              <a:rPr lang="en-US" dirty="0" smtClean="0"/>
              <a:t>There are countries that consider the birth mother as the legal mother while there are those that don't. </a:t>
            </a:r>
          </a:p>
          <a:p>
            <a:pPr algn="just"/>
            <a:r>
              <a:rPr lang="en-US" dirty="0" smtClean="0"/>
              <a:t>In countries such as India, surrogacy is legal and is actually considered as commercial where many women are earning profits from surrogacy. </a:t>
            </a:r>
          </a:p>
          <a:p>
            <a:pPr algn="just"/>
            <a:r>
              <a:rPr lang="en-US" dirty="0" smtClean="0"/>
              <a:t>India is now considered as the world's leading surrogacy-related tourism destination where many foreigners are looking to have a woman to be a carrier of their child. </a:t>
            </a:r>
          </a:p>
          <a:p>
            <a:pPr lvl="0" algn="just"/>
            <a:r>
              <a:rPr lang="en-US" dirty="0" smtClean="0"/>
              <a:t>Surrogacy was permitted in </a:t>
            </a:r>
            <a:r>
              <a:rPr lang="en-US" b="1" dirty="0" smtClean="0"/>
              <a:t>India</a:t>
            </a:r>
            <a:r>
              <a:rPr lang="en-US" dirty="0" smtClean="0"/>
              <a:t> in the year 2008 after the </a:t>
            </a:r>
            <a:r>
              <a:rPr lang="en-US" dirty="0" err="1" smtClean="0"/>
              <a:t>Manji's</a:t>
            </a:r>
            <a:r>
              <a:rPr lang="en-US" dirty="0" smtClean="0"/>
              <a:t> case in the Supreme Court of India. </a:t>
            </a:r>
          </a:p>
          <a:p>
            <a:pPr lvl="0" algn="just"/>
            <a:r>
              <a:rPr lang="en-US" dirty="0" smtClean="0"/>
              <a:t>Surrogacy is also permitted in </a:t>
            </a:r>
            <a:r>
              <a:rPr lang="en-US" b="1" dirty="0" smtClean="0"/>
              <a:t>Israel</a:t>
            </a:r>
            <a:r>
              <a:rPr lang="en-US" dirty="0" smtClean="0"/>
              <a:t>. It was legalized in 1996 under the Embryo Carrying Agreements law. </a:t>
            </a:r>
          </a:p>
          <a:p>
            <a:pPr lvl="0" algn="just"/>
            <a:r>
              <a:rPr lang="en-US" dirty="0" smtClean="0"/>
              <a:t>The surrogacy arrangements are however allowed only among Israeli citizens that have similar religions. </a:t>
            </a:r>
          </a:p>
          <a:p>
            <a:pPr lvl="0" algn="just"/>
            <a:r>
              <a:rPr lang="en-US" dirty="0" smtClean="0"/>
              <a:t>The </a:t>
            </a:r>
            <a:r>
              <a:rPr lang="en-US" b="1" dirty="0" smtClean="0"/>
              <a:t>United Kingdom </a:t>
            </a:r>
            <a:r>
              <a:rPr lang="en-US" dirty="0" smtClean="0"/>
              <a:t>has also legalized surrogacy under the Human Fertilization and Embryology act.</a:t>
            </a:r>
          </a:p>
          <a:p>
            <a:pPr algn="just"/>
            <a:endParaRPr lang="en-US" dirty="0" smtClean="0"/>
          </a:p>
        </p:txBody>
      </p:sp>
      <p:sp>
        <p:nvSpPr>
          <p:cNvPr id="3" name="Title 2"/>
          <p:cNvSpPr>
            <a:spLocks noGrp="1"/>
          </p:cNvSpPr>
          <p:nvPr>
            <p:ph type="title"/>
          </p:nvPr>
        </p:nvSpPr>
        <p:spPr>
          <a:xfrm>
            <a:off x="457200" y="152400"/>
            <a:ext cx="8229600" cy="838200"/>
          </a:xfrm>
        </p:spPr>
        <p:txBody>
          <a:bodyPr/>
          <a:lstStyle/>
          <a:p>
            <a:r>
              <a:rPr lang="en-US" b="1" dirty="0" smtClean="0"/>
              <a:t>Surrogacy in different states:</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163</TotalTime>
  <Words>2330</Words>
  <Application>Microsoft Office PowerPoint</Application>
  <PresentationFormat>On-screen Show (4:3)</PresentationFormat>
  <Paragraphs>139</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Constantia</vt:lpstr>
      <vt:lpstr>Times New Roman</vt:lpstr>
      <vt:lpstr>Wingdings 2</vt:lpstr>
      <vt:lpstr>Paper</vt:lpstr>
      <vt:lpstr>Pro Surrogacy Debate</vt:lpstr>
      <vt:lpstr>Motherhood</vt:lpstr>
      <vt:lpstr>What is Surrogacy?</vt:lpstr>
      <vt:lpstr>Continue……</vt:lpstr>
      <vt:lpstr>History of surrogacy </vt:lpstr>
      <vt:lpstr>Types of Surrogacy:</vt:lpstr>
      <vt:lpstr>Gestational </vt:lpstr>
      <vt:lpstr>Traditional </vt:lpstr>
      <vt:lpstr>Surrogacy in different states:</vt:lpstr>
      <vt:lpstr>When can a surrogacy take place?</vt:lpstr>
      <vt:lpstr>THE SURROGATE AND THE LAW</vt:lpstr>
      <vt:lpstr>PowerPoint Presentation</vt:lpstr>
      <vt:lpstr>PowerPoint Presentation</vt:lpstr>
      <vt:lpstr>PowerPoint Presentation</vt:lpstr>
      <vt:lpstr>Surrogacy Benefits for Those Having Health Problems</vt:lpstr>
      <vt:lpstr>Desire for Completed Family Comes True</vt:lpstr>
      <vt:lpstr>Feminist Point of view about surrogacy:</vt:lpstr>
      <vt:lpstr>PowerPoint Presentation</vt:lpstr>
      <vt:lpstr>Public-private dichotomy and doctrine of separate spheres : </vt:lpstr>
      <vt:lpstr>Tong, Rosemarie, Anne Donchin, Susan Dodds.  Linking Visions:  Feminist Bioethics, Human Rights.  Rowman &amp; Littlefield: 2004 Kossoudji, Sherrie A.   The Economics of Assisted Reproduction University of Michigan 2005 http://ftp.iza.org/dp1458.pdf</vt:lpstr>
      <vt:lpstr>http://www.webpages.uidaho.edu/hcrc/Reineke/HCRC%20Article%20Her%20Body%20my%20Baby.pdf http://rocateo.ubbcluj.ro/studia/st_Hubel_2006_1.pdf</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fiza</dc:creator>
  <cp:lastModifiedBy>Maryam</cp:lastModifiedBy>
  <cp:revision>35</cp:revision>
  <dcterms:created xsi:type="dcterms:W3CDTF">2006-08-16T00:00:00Z</dcterms:created>
  <dcterms:modified xsi:type="dcterms:W3CDTF">2020-05-06T20:26:56Z</dcterms:modified>
</cp:coreProperties>
</file>